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70F2D-8538-4060-BA0E-0AE1A5F6BC6B}" type="datetimeFigureOut">
              <a:rPr lang="sr-Latn-CS" smtClean="0"/>
              <a:pPr/>
              <a:t>14.10.2022.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76B55-32EE-424E-B24F-BA1379A145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0813"/>
            <a:ext cx="8229600" cy="1136617"/>
          </a:xfrm>
        </p:spPr>
        <p:txBody>
          <a:bodyPr>
            <a:normAutofit fontScale="90000"/>
          </a:bodyPr>
          <a:lstStyle/>
          <a:p>
            <a:pPr algn="l"/>
            <a:r>
              <a:rPr lang="sr-Latn-CS" dirty="0" smtClean="0"/>
              <a:t>Test retencije znanja iz </a:t>
            </a:r>
            <a:r>
              <a:rPr lang="sr-Latn-CS" dirty="0" err="1" smtClean="0"/>
              <a:t>predkliničkih</a:t>
            </a:r>
            <a:r>
              <a:rPr lang="sr-Latn-CS" dirty="0" smtClean="0"/>
              <a:t> predmeta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6375"/>
            <a:ext cx="8229600" cy="3597269"/>
          </a:xfrm>
        </p:spPr>
        <p:txBody>
          <a:bodyPr/>
          <a:lstStyle/>
          <a:p>
            <a:r>
              <a:rPr lang="sr-Latn-CS" sz="2800" dirty="0" smtClean="0">
                <a:solidFill>
                  <a:schemeClr val="tx2"/>
                </a:solidFill>
                <a:hlinkClick r:id="rId2" action="ppaction://hlinksldjump"/>
              </a:rPr>
              <a:t>Termin i mesto održavanja testa</a:t>
            </a:r>
            <a:endParaRPr lang="sr-Latn-CS" sz="2800" dirty="0" smtClean="0">
              <a:solidFill>
                <a:schemeClr val="tx2"/>
              </a:solidFill>
            </a:endParaRPr>
          </a:p>
          <a:p>
            <a:r>
              <a:rPr lang="sr-Latn-CS" sz="2800" dirty="0" smtClean="0">
                <a:solidFill>
                  <a:schemeClr val="tx2"/>
                </a:solidFill>
                <a:hlinkClick r:id="rId3" action="ppaction://hlinksldjump"/>
              </a:rPr>
              <a:t>Cilj testiranja</a:t>
            </a:r>
            <a:endParaRPr lang="sr-Latn-CS" sz="2800" dirty="0" smtClean="0">
              <a:solidFill>
                <a:schemeClr val="tx2"/>
              </a:solidFill>
            </a:endParaRPr>
          </a:p>
          <a:p>
            <a:r>
              <a:rPr lang="sr-Latn-CS" sz="2800" dirty="0" smtClean="0">
                <a:solidFill>
                  <a:schemeClr val="tx2"/>
                </a:solidFill>
                <a:hlinkClick r:id="rId4" action="ppaction://hlinksldjump"/>
              </a:rPr>
              <a:t>Format testa</a:t>
            </a:r>
            <a:endParaRPr lang="sr-Latn-CS" sz="2800" dirty="0" smtClean="0">
              <a:solidFill>
                <a:schemeClr val="tx2"/>
              </a:solidFill>
            </a:endParaRPr>
          </a:p>
          <a:p>
            <a:r>
              <a:rPr lang="sr-Latn-CS" sz="2800" dirty="0" smtClean="0">
                <a:solidFill>
                  <a:schemeClr val="tx2"/>
                </a:solidFill>
                <a:hlinkClick r:id="rId5" action="ppaction://hlinksldjump"/>
              </a:rPr>
              <a:t>Koristi od testiranja retencije znanja</a:t>
            </a:r>
            <a:endParaRPr lang="sr-Latn-CS" sz="2800" dirty="0" smtClean="0">
              <a:solidFill>
                <a:schemeClr val="tx2"/>
              </a:solidFill>
            </a:endParaRPr>
          </a:p>
          <a:p>
            <a:r>
              <a:rPr lang="sr-Latn-CS" sz="2800" dirty="0" smtClean="0">
                <a:solidFill>
                  <a:schemeClr val="tx2"/>
                </a:solidFill>
                <a:hlinkClick r:id="rId6" action="ppaction://hlinksldjump"/>
              </a:rPr>
              <a:t>Primer lista sa odgovorima</a:t>
            </a:r>
            <a:endParaRPr lang="sr-Latn-CS" sz="2800" dirty="0" smtClean="0">
              <a:solidFill>
                <a:schemeClr val="tx2"/>
              </a:solidFill>
            </a:endParaRPr>
          </a:p>
          <a:p>
            <a:r>
              <a:rPr lang="sr-Latn-CS" sz="2800" dirty="0" smtClean="0">
                <a:solidFill>
                  <a:schemeClr val="tx2"/>
                </a:solidFill>
                <a:hlinkClick r:id="rId7" action="ppaction://hlinksldjump"/>
              </a:rPr>
              <a:t>Primer anketnog lista</a:t>
            </a:r>
            <a:endParaRPr lang="sr-Latn-CS" sz="2800" dirty="0" smtClean="0">
              <a:solidFill>
                <a:schemeClr val="tx2"/>
              </a:solidFill>
            </a:endParaRPr>
          </a:p>
          <a:p>
            <a:r>
              <a:rPr lang="sr-Latn-CS" sz="2800" dirty="0" smtClean="0">
                <a:solidFill>
                  <a:schemeClr val="tx2"/>
                </a:solidFill>
                <a:hlinkClick r:id="rId8" action="ppaction://hlinksldjump"/>
              </a:rPr>
              <a:t>Poruke</a:t>
            </a:r>
            <a:endParaRPr lang="sr-Latn-CS" sz="28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7752" y="0"/>
            <a:ext cx="1333560" cy="114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28572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dirty="0" smtClean="0"/>
              <a:t>Termin i mesto održavanja testa</a:t>
            </a:r>
            <a:endParaRPr lang="sr-Latn-C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142984"/>
            <a:ext cx="77153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Učešće na testu retencije znanja iz </a:t>
            </a:r>
            <a:r>
              <a:rPr lang="sr-Latn-CS" b="1" dirty="0" err="1" smtClean="0"/>
              <a:t>predkliničkih</a:t>
            </a:r>
            <a:r>
              <a:rPr lang="sr-Latn-CS" b="1" dirty="0" smtClean="0"/>
              <a:t> pregleda je obaveza svakog studenta IV godine i neophodan uslov za overu VIII semestra.</a:t>
            </a:r>
          </a:p>
          <a:p>
            <a:endParaRPr lang="sr-Latn-CS" dirty="0"/>
          </a:p>
          <a:p>
            <a:r>
              <a:rPr lang="sr-Latn-CS" dirty="0" smtClean="0"/>
              <a:t>Test će se održati </a:t>
            </a:r>
            <a:r>
              <a:rPr lang="en-US" dirty="0" smtClean="0"/>
              <a:t>1</a:t>
            </a:r>
            <a:r>
              <a:rPr lang="sr-Cyrl-RS" dirty="0" smtClean="0"/>
              <a:t>5</a:t>
            </a:r>
            <a:r>
              <a:rPr lang="sr-Latn-CS" dirty="0" smtClean="0"/>
              <a:t>. </a:t>
            </a:r>
            <a:r>
              <a:rPr lang="en-US" dirty="0" err="1" smtClean="0"/>
              <a:t>oktobra</a:t>
            </a:r>
            <a:r>
              <a:rPr lang="sr-Latn-CS" dirty="0" smtClean="0"/>
              <a:t> 20</a:t>
            </a:r>
            <a:r>
              <a:rPr lang="en-US" dirty="0" smtClean="0"/>
              <a:t>22</a:t>
            </a:r>
            <a:r>
              <a:rPr lang="sr-Latn-CS" dirty="0" smtClean="0"/>
              <a:t>. godine sa početkom u </a:t>
            </a:r>
            <a:r>
              <a:rPr lang="sr-Cyrl-RS" dirty="0" smtClean="0"/>
              <a:t>9</a:t>
            </a:r>
            <a:r>
              <a:rPr lang="sr-Latn-CS" dirty="0" smtClean="0"/>
              <a:t>h u amfiteatrima Medicinskog fakulteta, prema rasporedu koji će da bude istaknut na web-stranici fakulteta, u nedelji koja prethodi testiranju. Tada će biti istaknuti pravila</a:t>
            </a:r>
            <a:r>
              <a:rPr lang="en-US" dirty="0" smtClean="0"/>
              <a:t>,</a:t>
            </a:r>
            <a:r>
              <a:rPr lang="sr-Latn-CS" dirty="0" smtClean="0"/>
              <a:t> kao i uputstvo za izradu testa.</a:t>
            </a:r>
          </a:p>
          <a:p>
            <a:endParaRPr lang="sr-Latn-CS" dirty="0"/>
          </a:p>
          <a:p>
            <a:r>
              <a:rPr lang="sr-Latn-CS" dirty="0" smtClean="0"/>
              <a:t>Test traje 1</a:t>
            </a:r>
            <a:r>
              <a:rPr lang="sr-Cyrl-RS" dirty="0" smtClean="0"/>
              <a:t>5</a:t>
            </a:r>
            <a:r>
              <a:rPr lang="sr-Latn-CS" dirty="0" smtClean="0"/>
              <a:t>0 minuta. Studenti koji završe ranije test, mogu nakon predaje lista sa odgovorima i anketnog lista i uz overu prisustva na testu u indeksu da napuste amfiteatar, bez uznemiravanja kolega koji nisu još uvek nisu završili testiranje.</a:t>
            </a:r>
          </a:p>
          <a:p>
            <a:endParaRPr lang="sr-Latn-CS" dirty="0"/>
          </a:p>
          <a:p>
            <a:r>
              <a:rPr lang="sr-Latn-CS" dirty="0" smtClean="0"/>
              <a:t>Rezultati testa će biti objavljeni u nedelji nakon održavanja testa, a rezultati anketiranja nakon obrade ankete od strane Studentskog parlamenta.</a:t>
            </a:r>
          </a:p>
          <a:p>
            <a:endParaRPr lang="sr-Latn-CS" dirty="0"/>
          </a:p>
          <a:p>
            <a:r>
              <a:rPr lang="sr-Latn-CS" dirty="0" smtClean="0"/>
              <a:t>Testiranje je anonimno tako da samo student zna koliko je bodova osvojio na testu retencije znanja i ukoliko on to sam ne želi, NIKO nema načina da sazna koliko je poena osvojio bilo koji student.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sz="3200" dirty="0" smtClean="0"/>
              <a:t>Ciljevi testiranja su da se: 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637112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ispita retencija znanja iz </a:t>
            </a:r>
            <a:r>
              <a:rPr lang="sr-Latn-CS" sz="2400" dirty="0" err="1" smtClean="0"/>
              <a:t>predkliničkih</a:t>
            </a:r>
            <a:r>
              <a:rPr lang="sr-Latn-CS" sz="2400" dirty="0" smtClean="0"/>
              <a:t> predmeta.</a:t>
            </a:r>
          </a:p>
          <a:p>
            <a:r>
              <a:rPr lang="sr-Latn-CS" sz="2400" dirty="0" smtClean="0"/>
              <a:t>unapredi proces izrade testova na Medicinskom fakultetu.</a:t>
            </a:r>
          </a:p>
          <a:p>
            <a:r>
              <a:rPr lang="sr-Latn-CS" sz="2400" dirty="0" smtClean="0"/>
              <a:t>unapredi proces sprovođenja testiranja znanja na Medicinskom fakultetu.</a:t>
            </a:r>
          </a:p>
          <a:p>
            <a:r>
              <a:rPr lang="sr-Latn-CS" sz="2400" dirty="0" smtClean="0"/>
              <a:t>identifikuju nedostaci i usavrši izvođenje nastave na našem fakultetu.</a:t>
            </a:r>
          </a:p>
          <a:p>
            <a:r>
              <a:rPr lang="sr-Latn-CS" sz="2400" dirty="0" smtClean="0"/>
              <a:t>provere sadržaji nastavnih programa na </a:t>
            </a:r>
            <a:r>
              <a:rPr lang="sr-Latn-CS" sz="2400" dirty="0" err="1" smtClean="0"/>
              <a:t>predkliničkim</a:t>
            </a:r>
            <a:r>
              <a:rPr lang="sr-Latn-CS" sz="2400" dirty="0" smtClean="0"/>
              <a:t> predmetima našeg fakulteta i na osnovu toga formulišu predlozi za usavršavanje plana i programa nastave.</a:t>
            </a:r>
          </a:p>
          <a:p>
            <a:r>
              <a:rPr lang="sr-Latn-CS" sz="2200" dirty="0" smtClean="0"/>
              <a:t>Podsećamo da se rezultati  najbolje rangiranih  </a:t>
            </a:r>
            <a:r>
              <a:rPr lang="sr-Latn-CS" sz="2200" dirty="0" smtClean="0"/>
              <a:t>1%,</a:t>
            </a:r>
            <a:r>
              <a:rPr lang="sr-Latn-CS" sz="2200" dirty="0" smtClean="0"/>
              <a:t>  5%  i  10%  studenata upisuju u Dodatak diplome.</a:t>
            </a:r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r-Latn-CS" sz="3200" dirty="0" smtClean="0"/>
              <a:t>Format testa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18599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Test se sastoji od </a:t>
            </a:r>
            <a:r>
              <a:rPr lang="en-US" sz="2400" dirty="0" smtClean="0"/>
              <a:t>10</a:t>
            </a:r>
            <a:r>
              <a:rPr lang="sr-Latn-CS" sz="2400" dirty="0" smtClean="0"/>
              <a:t> prikaza slučajeva pacijenata na osnovu koji se generiše 100 pitanja iz predkliničkih predmeta.</a:t>
            </a:r>
          </a:p>
          <a:p>
            <a:r>
              <a:rPr lang="sr-Latn-CS" sz="2400" dirty="0" smtClean="0"/>
              <a:t>Tačni odgovori se obeležavaju u listu za odgovore koji se očitava pomoću OMR softvera.</a:t>
            </a:r>
          </a:p>
          <a:p>
            <a:r>
              <a:rPr lang="sr-Latn-CS" sz="2400" dirty="0" smtClean="0"/>
              <a:t>Broj pitanja grubo prati broj ESP bodova po predmetu i iznosi:</a:t>
            </a:r>
          </a:p>
          <a:p>
            <a:endParaRPr lang="sr-Latn-C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4842609"/>
              </p:ext>
            </p:extLst>
          </p:nvPr>
        </p:nvGraphicFramePr>
        <p:xfrm>
          <a:off x="928662" y="3286124"/>
          <a:ext cx="2857520" cy="304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3985"/>
                <a:gridCol w="1253535"/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x-none" sz="1600" b="1" i="0" u="none" strike="noStrike" dirty="0" smtClean="0">
                          <a:effectLst/>
                          <a:latin typeface="MS Sans Serif"/>
                        </a:rPr>
                        <a:t>Predmet</a:t>
                      </a:r>
                      <a:endParaRPr lang="en-US" sz="16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600" b="1" i="0" u="none" strike="noStrike" dirty="0" smtClean="0">
                          <a:effectLst/>
                          <a:latin typeface="MS Sans Serif"/>
                        </a:rPr>
                        <a:t>Broj pitanja</a:t>
                      </a:r>
                      <a:endParaRPr lang="en-US" sz="16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Genetika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Anatomija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Histologija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Imunologija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Mikrobiologija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Fiziologija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Biohemija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Epidemiologija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Patologija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Patofiziologija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Farmakologija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sz="3200" dirty="0" smtClean="0"/>
              <a:t>Koristi od testiranja retencije znanja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400" dirty="0" smtClean="0"/>
              <a:t>Studenti mogu da provere svoja znanja kroz odgovore na pitanja u vezi sa konkretnim kliničkim slučajevima, što najčešće nije praksa na ispitima.</a:t>
            </a:r>
          </a:p>
          <a:p>
            <a:r>
              <a:rPr lang="sr-Latn-CS" sz="2400" dirty="0" smtClean="0"/>
              <a:t>Studenti se pripremaju za buduća testiranja čiji će format verovatno više ličiti na ovaj tip testa nego na testove koji u ovom trenutku dominiraju na našem fakultetu. </a:t>
            </a:r>
          </a:p>
          <a:p>
            <a:r>
              <a:rPr lang="sr-Latn-CS" sz="2400" dirty="0" smtClean="0"/>
              <a:t>Nastavnici i saradnici mogu da usavršavaju planove i programe svojih predmeta</a:t>
            </a:r>
            <a:r>
              <a:rPr lang="en-US" sz="2400" dirty="0" smtClean="0"/>
              <a:t>,</a:t>
            </a:r>
            <a:r>
              <a:rPr lang="sr-Latn-CS" sz="2400" dirty="0" smtClean="0"/>
              <a:t> kao i pristupe u izvođenju nastave na osnovu rezultata testa.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sz="3200" dirty="0" smtClean="0"/>
              <a:t>Primer lista za odgovore</a:t>
            </a: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sz="2700" dirty="0" smtClean="0"/>
              <a:t>(test retencije znanja iz predkliničkih predmeta)</a:t>
            </a:r>
            <a:endParaRPr lang="sr-Latn-CS" sz="2700" dirty="0"/>
          </a:p>
        </p:txBody>
      </p:sp>
      <p:pic>
        <p:nvPicPr>
          <p:cNvPr id="4" name="Picture 3" descr="retencija znanja 2014list sa odgovorim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428736"/>
            <a:ext cx="3735955" cy="5286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00496" y="2928934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Student tačan odgovor označava bojenjem</a:t>
            </a:r>
          </a:p>
          <a:p>
            <a:r>
              <a:rPr lang="sr-Latn-CS" dirty="0" smtClean="0"/>
              <a:t>kruga sa brojem 1, 2, 3 ili 4 u redu pored broja pitanja na koje odgovara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sz="3200" dirty="0" smtClean="0"/>
              <a:t>Primer anketnog lista</a:t>
            </a:r>
            <a:br>
              <a:rPr lang="sr-Latn-CS" sz="3200" dirty="0" smtClean="0"/>
            </a:br>
            <a:r>
              <a:rPr lang="sr-Latn-CS" sz="2700" dirty="0" smtClean="0"/>
              <a:t>(test retencije znanja iz predkliničkih predmeta)</a:t>
            </a:r>
            <a:endParaRPr lang="sr-Latn-CS" sz="2700" dirty="0"/>
          </a:p>
        </p:txBody>
      </p:sp>
      <p:pic>
        <p:nvPicPr>
          <p:cNvPr id="4" name="Picture 3" descr="retencija znanja 2014list sa odgovorim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402711"/>
            <a:ext cx="3857652" cy="5455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928934"/>
            <a:ext cx="8786874" cy="1643074"/>
          </a:xfrm>
        </p:spPr>
        <p:txBody>
          <a:bodyPr>
            <a:normAutofit/>
          </a:bodyPr>
          <a:lstStyle/>
          <a:p>
            <a:pPr algn="l"/>
            <a:r>
              <a:rPr lang="sr-Latn-CS" sz="4900" b="1" dirty="0" smtClean="0"/>
              <a:t>Uradite test najbolje što možete!</a:t>
            </a:r>
            <a:endParaRPr lang="sr-Latn-CS" sz="4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71480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buFont typeface="Arial" pitchFamily="34" charset="0"/>
              <a:buChar char="•"/>
            </a:pPr>
            <a:r>
              <a:rPr lang="sr-Latn-CS" sz="2400" dirty="0" smtClean="0"/>
              <a:t>Ne plašite se</a:t>
            </a:r>
          </a:p>
          <a:p>
            <a:pPr indent="266700">
              <a:buFont typeface="Arial" pitchFamily="34" charset="0"/>
              <a:buChar char="•"/>
            </a:pPr>
            <a:r>
              <a:rPr lang="sr-Latn-CS" sz="2400" dirty="0" smtClean="0"/>
              <a:t>Ne žurite</a:t>
            </a:r>
          </a:p>
          <a:p>
            <a:pPr indent="266700">
              <a:buFont typeface="Arial" pitchFamily="34" charset="0"/>
              <a:buChar char="•"/>
            </a:pPr>
            <a:r>
              <a:rPr lang="sr-Latn-CS" sz="2400" dirty="0" smtClean="0"/>
              <a:t>Ne shvatajte olako značaj ovog testa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477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Test retencije znanja iz predkliničkih predmeta</vt:lpstr>
      <vt:lpstr>Slide 2</vt:lpstr>
      <vt:lpstr>Ciljevi testiranja su da se: </vt:lpstr>
      <vt:lpstr>Format testa</vt:lpstr>
      <vt:lpstr>Koristi od testiranja retencije znanja</vt:lpstr>
      <vt:lpstr>Primer lista za odgovore (test retencije znanja iz predkliničkih predmeta)</vt:lpstr>
      <vt:lpstr>Primer anketnog lista (test retencije znanja iz predkliničkih predmeta)</vt:lpstr>
      <vt:lpstr>Uradite test najbolje što možete!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retencije znanja iz predkliničkih predmeta</dc:title>
  <dc:creator>Admin</dc:creator>
  <cp:lastModifiedBy>Taja</cp:lastModifiedBy>
  <cp:revision>19</cp:revision>
  <dcterms:created xsi:type="dcterms:W3CDTF">2016-03-16T14:06:51Z</dcterms:created>
  <dcterms:modified xsi:type="dcterms:W3CDTF">2022-10-14T09:50:51Z</dcterms:modified>
</cp:coreProperties>
</file>